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6858000" type="screen4x3"/>
  <p:notesSz cx="6799263" cy="9929813"/>
  <p:embeddedFontLst>
    <p:embeddedFont>
      <p:font typeface="Gill Sans" panose="020B0604020202020204" charset="0"/>
      <p:regular r:id="rId29"/>
      <p:bold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iCC07qDMK6wqGLVG7Aigps5Gf05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6347" cy="49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1342" y="0"/>
            <a:ext cx="2946347" cy="49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31599"/>
            <a:ext cx="2946347" cy="49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1342" y="9431599"/>
            <a:ext cx="2946347" cy="49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236e70fa0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00" cy="3724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236e70fa03_0_24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300" cy="4468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2236e70fa03_0_24:notes"/>
          <p:cNvSpPr txBox="1">
            <a:spLocks noGrp="1"/>
          </p:cNvSpPr>
          <p:nvPr>
            <p:ph type="sldNum" idx="12"/>
          </p:nvPr>
        </p:nvSpPr>
        <p:spPr>
          <a:xfrm>
            <a:off x="3851342" y="9431599"/>
            <a:ext cx="2946300" cy="496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4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5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8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1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36e70fa0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00" cy="3724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36e70fa03_0_0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300" cy="4468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2236e70fa03_0_0:notes"/>
          <p:cNvSpPr txBox="1">
            <a:spLocks noGrp="1"/>
          </p:cNvSpPr>
          <p:nvPr>
            <p:ph type="sldNum" idx="12"/>
          </p:nvPr>
        </p:nvSpPr>
        <p:spPr>
          <a:xfrm>
            <a:off x="3851342" y="9431599"/>
            <a:ext cx="2946300" cy="496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3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5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7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8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236e70fa0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00" cy="3724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236e70fa03_0_7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300" cy="4468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2236e70fa03_0_7:notes"/>
          <p:cNvSpPr txBox="1">
            <a:spLocks noGrp="1"/>
          </p:cNvSpPr>
          <p:nvPr>
            <p:ph type="sldNum" idx="12"/>
          </p:nvPr>
        </p:nvSpPr>
        <p:spPr>
          <a:xfrm>
            <a:off x="3851342" y="9431599"/>
            <a:ext cx="2946300" cy="496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36e70fa0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00" cy="3724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236e70fa03_0_14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300" cy="4468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2236e70fa03_0_14:notes"/>
          <p:cNvSpPr txBox="1">
            <a:spLocks noGrp="1"/>
          </p:cNvSpPr>
          <p:nvPr>
            <p:ph type="sldNum" idx="12"/>
          </p:nvPr>
        </p:nvSpPr>
        <p:spPr>
          <a:xfrm>
            <a:off x="3851342" y="9431599"/>
            <a:ext cx="2946300" cy="496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:notes"/>
          <p:cNvSpPr txBox="1">
            <a:spLocks noGrp="1"/>
          </p:cNvSpPr>
          <p:nvPr>
            <p:ph type="body" idx="1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0"/>
          <p:cNvSpPr txBox="1"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0"/>
          <p:cNvSpPr txBox="1"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80"/>
              <a:buNone/>
              <a:defRPr sz="2600">
                <a:solidFill>
                  <a:srgbClr val="341108"/>
                </a:solidFill>
              </a:defRPr>
            </a:lvl1pPr>
            <a:lvl2pPr lvl="1" algn="ctr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0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0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0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" name="Google Shape;26;p30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>
            <a:gsLst>
              <a:gs pos="0">
                <a:srgbClr val="D7F6FF">
                  <a:alpha val="94901"/>
                </a:srgbClr>
              </a:gs>
              <a:gs pos="50000">
                <a:srgbClr val="C0E3F0">
                  <a:alpha val="89803"/>
                </a:srgbClr>
              </a:gs>
              <a:gs pos="95000">
                <a:srgbClr val="65C6EA">
                  <a:alpha val="87843"/>
                </a:srgbClr>
              </a:gs>
              <a:gs pos="100000">
                <a:srgbClr val="00BBF1">
                  <a:alpha val="84705"/>
                </a:srgbClr>
              </a:gs>
            </a:gsLst>
            <a:path path="circle">
              <a:fillToRect r="100000" b="100000"/>
            </a:path>
            <a:tileRect l="-100000" t="-100000"/>
          </a:gradFill>
          <a:ln w="9525" cap="rnd" cmpd="sng">
            <a:solidFill>
              <a:srgbClr val="2F8DA4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7" name="Google Shape;27;p30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>
            <a:solidFill>
              <a:srgbClr val="317F92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9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9"/>
          <p:cNvSpPr txBox="1">
            <a:spLocks noGrp="1"/>
          </p:cNvSpPr>
          <p:nvPr>
            <p:ph type="body" idx="1"/>
          </p:nvPr>
        </p:nvSpPr>
        <p:spPr>
          <a:xfrm rot="5400000">
            <a:off x="2784348" y="99060"/>
            <a:ext cx="4800600" cy="7498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⚫"/>
              <a:defRPr/>
            </a:lvl1pPr>
            <a:lvl2pPr marL="914400" lvl="1" indent="-3429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91" name="Google Shape;91;p39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9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39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0"/>
          <p:cNvSpPr txBox="1">
            <a:spLocks noGrp="1"/>
          </p:cNvSpPr>
          <p:nvPr>
            <p:ph type="title"/>
          </p:nvPr>
        </p:nvSpPr>
        <p:spPr>
          <a:xfrm rot="5400000">
            <a:off x="4846638" y="2286002"/>
            <a:ext cx="5851525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0"/>
          <p:cNvSpPr txBox="1">
            <a:spLocks noGrp="1"/>
          </p:cNvSpPr>
          <p:nvPr>
            <p:ph type="body" idx="1"/>
          </p:nvPr>
        </p:nvSpPr>
        <p:spPr>
          <a:xfrm rot="5400000">
            <a:off x="998538" y="419103"/>
            <a:ext cx="5851525" cy="55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⚫"/>
              <a:defRPr/>
            </a:lvl1pPr>
            <a:lvl2pPr marL="914400" lvl="1" indent="-3429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97" name="Google Shape;97;p40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40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40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1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1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⚫"/>
              <a:defRPr/>
            </a:lvl1pPr>
            <a:lvl2pPr marL="914400" lvl="1" indent="-3429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31" name="Google Shape;31;p31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1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1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2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6" name="Google Shape;36;p32"/>
          <p:cNvSpPr txBox="1"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000"/>
              <a:buFont typeface="Gill Sans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2"/>
          <p:cNvSpPr txBox="1"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34110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" name="Google Shape;41;p32"/>
          <p:cNvSpPr/>
          <p:nvPr/>
        </p:nvSpPr>
        <p:spPr>
          <a:xfrm>
            <a:off x="2286000" y="0"/>
            <a:ext cx="76200" cy="685805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8550" dist="38000" dir="10800000" algn="tl" rotWithShape="0">
              <a:srgbClr val="6F6A5F">
                <a:alpha val="2470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" name="Google Shape;42;p32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>
            <a:gsLst>
              <a:gs pos="0">
                <a:srgbClr val="D7F6FF">
                  <a:alpha val="94901"/>
                </a:srgbClr>
              </a:gs>
              <a:gs pos="50000">
                <a:srgbClr val="C0E3F0">
                  <a:alpha val="89803"/>
                </a:srgbClr>
              </a:gs>
              <a:gs pos="95000">
                <a:srgbClr val="65C6EA">
                  <a:alpha val="87843"/>
                </a:srgbClr>
              </a:gs>
              <a:gs pos="100000">
                <a:srgbClr val="00BBF1">
                  <a:alpha val="84705"/>
                </a:srgbClr>
              </a:gs>
            </a:gsLst>
            <a:path path="circle">
              <a:fillToRect r="100000" b="100000"/>
            </a:path>
            <a:tileRect l="-100000" t="-100000"/>
          </a:gradFill>
          <a:ln w="9525" cap="rnd" cmpd="sng">
            <a:solidFill>
              <a:srgbClr val="2F8DA4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3" name="Google Shape;43;p32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>
            <a:solidFill>
              <a:srgbClr val="317F92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3"/>
          <p:cNvSpPr txBox="1"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3"/>
          <p:cNvSpPr txBox="1">
            <a:spLocks noGrp="1"/>
          </p:cNvSpPr>
          <p:nvPr>
            <p:ph type="body" idx="1"/>
          </p:nvPr>
        </p:nvSpPr>
        <p:spPr>
          <a:xfrm>
            <a:off x="1435608" y="1524000"/>
            <a:ext cx="3657600" cy="4663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084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40"/>
              <a:buChar char="⚫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2400"/>
              <a:buChar char="◦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body" idx="2"/>
          </p:nvPr>
        </p:nvSpPr>
        <p:spPr>
          <a:xfrm>
            <a:off x="5276088" y="1524000"/>
            <a:ext cx="3657600" cy="4663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084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40"/>
              <a:buChar char="⚫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2400"/>
              <a:buChar char="◦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TWO_OBJECTS_WITH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4"/>
          <p:cNvSpPr txBox="1"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500"/>
              <a:buFont typeface="Gill Sans"/>
              <a:buNone/>
              <a:defRPr sz="45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4"/>
          <p:cNvSpPr txBox="1"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prstGeom prst="rect">
            <a:avLst/>
          </a:prstGeom>
          <a:solidFill>
            <a:schemeClr val="lt1"/>
          </a:solidFill>
          <a:ln w="107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520"/>
              <a:buNone/>
              <a:defRPr sz="19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54" name="Google Shape;54;p34"/>
          <p:cNvSpPr txBox="1">
            <a:spLocks noGrp="1"/>
          </p:cNvSpPr>
          <p:nvPr>
            <p:ph type="body" idx="2"/>
          </p:nvPr>
        </p:nvSpPr>
        <p:spPr>
          <a:xfrm>
            <a:off x="4663440" y="328278"/>
            <a:ext cx="4023360" cy="640080"/>
          </a:xfrm>
          <a:prstGeom prst="rect">
            <a:avLst/>
          </a:prstGeom>
          <a:solidFill>
            <a:schemeClr val="lt1"/>
          </a:solidFill>
          <a:ln w="107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520"/>
              <a:buNone/>
              <a:defRPr sz="19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55" name="Google Shape;55;p34"/>
          <p:cNvSpPr txBox="1">
            <a:spLocks noGrp="1"/>
          </p:cNvSpPr>
          <p:nvPr>
            <p:ph type="body" idx="3"/>
          </p:nvPr>
        </p:nvSpPr>
        <p:spPr>
          <a:xfrm>
            <a:off x="457200" y="969336"/>
            <a:ext cx="4023360" cy="4114800"/>
          </a:xfrm>
          <a:prstGeom prst="rect">
            <a:avLst/>
          </a:prstGeom>
          <a:noFill/>
          <a:ln w="10775" cap="flat" cmpd="sng">
            <a:solidFill>
              <a:schemeClr val="lt1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052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920"/>
              <a:buChar char="⚫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000"/>
              <a:buChar char="◦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Char char="●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600"/>
              <a:buChar char="●"/>
              <a:defRPr sz="16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body" idx="4"/>
          </p:nvPr>
        </p:nvSpPr>
        <p:spPr>
          <a:xfrm>
            <a:off x="4663440" y="969336"/>
            <a:ext cx="4023360" cy="4114800"/>
          </a:xfrm>
          <a:prstGeom prst="rect">
            <a:avLst/>
          </a:prstGeom>
          <a:noFill/>
          <a:ln w="10775" cap="flat" cmpd="sng">
            <a:solidFill>
              <a:schemeClr val="lt1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052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920"/>
              <a:buChar char="⚫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000"/>
              <a:buChar char="◦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Char char="●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600"/>
              <a:buChar char="●"/>
              <a:defRPr sz="16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57" name="Google Shape;57;p34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4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4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5"/>
          <p:cNvSpPr txBox="1"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5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5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5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7" name="Google Shape;67;p36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6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6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0" name="Google Shape;70;p36"/>
          <p:cNvSpPr/>
          <p:nvPr/>
        </p:nvSpPr>
        <p:spPr>
          <a:xfrm>
            <a:off x="1014984" y="-54"/>
            <a:ext cx="73152" cy="685805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8550" dist="38000" dir="10800000" algn="tl" rotWithShape="0">
              <a:srgbClr val="6F6A5F">
                <a:alpha val="2470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 txBox="1"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909"/>
              </a:lnSpc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2200"/>
              <a:buFont typeface="Gill Sans"/>
              <a:buNone/>
              <a:defRPr sz="22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7"/>
          <p:cNvSpPr txBox="1">
            <a:spLocks noGrp="1"/>
          </p:cNvSpPr>
          <p:nvPr>
            <p:ph type="body" idx="1"/>
          </p:nvPr>
        </p:nvSpPr>
        <p:spPr>
          <a:xfrm>
            <a:off x="457200" y="1406964"/>
            <a:ext cx="3810000" cy="6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74" name="Google Shape;74;p37"/>
          <p:cNvSpPr txBox="1">
            <a:spLocks noGrp="1"/>
          </p:cNvSpPr>
          <p:nvPr>
            <p:ph type="body" idx="2"/>
          </p:nvPr>
        </p:nvSpPr>
        <p:spPr>
          <a:xfrm>
            <a:off x="457200" y="2133600"/>
            <a:ext cx="8153400" cy="399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11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2800"/>
              <a:buChar char="◦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●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75" name="Google Shape;75;p37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7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8"/>
          <p:cNvSpPr txBox="1"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2100"/>
              <a:buFont typeface="Gill Sans"/>
              <a:buNone/>
              <a:defRPr sz="21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8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8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8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3" name="Google Shape;83;p38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500" dist="18500" dir="5400000" algn="tl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274300" rIns="91425" bIns="45700" anchor="t" anchorCtr="0">
            <a:norm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None/>
            </a:pPr>
            <a:endParaRPr sz="3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4" name="Google Shape;84;p38"/>
          <p:cNvSpPr>
            <a:spLocks noGrp="1"/>
          </p:cNvSpPr>
          <p:nvPr>
            <p:ph type="pic" idx="2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85" name="Google Shape;85;p38"/>
          <p:cNvSpPr/>
          <p:nvPr/>
        </p:nvSpPr>
        <p:spPr>
          <a:xfrm rot="-2131329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4705"/>
            </a:srgbClr>
          </a:solidFill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dist="25400" dir="3300000" sx="96000" sy="96000" algn="tl" rotWithShape="0">
              <a:srgbClr val="EAD8B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6" name="Google Shape;86;p38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4705"/>
            </a:srgbClr>
          </a:solidFill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dist="25400" dir="3300000" sx="96000" sy="96000" algn="tl" rotWithShape="0">
              <a:schemeClr val="lt2">
                <a:alpha val="2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7" name="Google Shape;87;p38"/>
          <p:cNvSpPr txBox="1">
            <a:spLocks noGrp="1"/>
          </p:cNvSpPr>
          <p:nvPr>
            <p:ph type="body" idx="1"/>
          </p:nvPr>
        </p:nvSpPr>
        <p:spPr>
          <a:xfrm>
            <a:off x="838200" y="4800600"/>
            <a:ext cx="441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777777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200"/>
              <a:buChar char="◦"/>
              <a:defRPr sz="12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●"/>
              <a:defRPr sz="1000"/>
            </a:lvl3pPr>
            <a:lvl4pPr marL="1828800" lvl="3" indent="-28575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Char char="●"/>
              <a:defRPr sz="9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tile tx="0" ty="0" sx="90000" sy="90000" flip="xy" algn="tl"/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rgbClr val="FEF9F3">
              <a:alpha val="32941"/>
            </a:srgbClr>
          </a:solidFill>
          <a:ln w="9525" cap="rnd" cmpd="sng">
            <a:solidFill>
              <a:srgbClr val="D1C1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Google Shape;11;p29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0" cap="rnd" cmpd="sng">
            <a:solidFill>
              <a:srgbClr val="FFF5DB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dist="25400" dir="5400000" algn="tl" rotWithShape="0">
              <a:srgbClr val="ADA48C">
                <a:alpha val="8470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" name="Google Shape;12;p29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>
            <a:gsLst>
              <a:gs pos="0">
                <a:srgbClr val="FEFBF4">
                  <a:alpha val="69803"/>
                </a:srgbClr>
              </a:gs>
              <a:gs pos="70000">
                <a:srgbClr val="FFFDF8">
                  <a:alpha val="54901"/>
                </a:srgbClr>
              </a:gs>
              <a:gs pos="100000">
                <a:srgbClr val="EDCF8C">
                  <a:alpha val="60000"/>
                </a:srgbClr>
              </a:gs>
            </a:gsLst>
            <a:path path="circle">
              <a:fillToRect r="100000" b="100000"/>
            </a:path>
            <a:tileRect l="-100000" t="-100000"/>
          </a:gradFill>
          <a:ln w="9525" cap="rnd" cmpd="sng">
            <a:solidFill>
              <a:srgbClr val="C5B390"/>
            </a:solidFill>
            <a:prstDash val="solid"/>
            <a:round/>
            <a:headEnd type="none" w="sm" len="sm"/>
            <a:tailEnd type="none" w="sm" len="sm"/>
          </a:ln>
          <a:effectLst>
            <a:outerShdw blurRad="12700" dist="15000" dir="4500000" algn="tl" rotWithShape="0">
              <a:srgbClr val="564E4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" name="Google Shape;13;p29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" name="Google Shape;14;p29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  <a:defRPr sz="4300" b="0" i="0" u="none" strike="noStrike" cap="none">
                <a:solidFill>
                  <a:srgbClr val="56221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9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9116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⚫"/>
              <a:defRPr sz="3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Verdana"/>
              <a:buChar char="◦"/>
              <a:defRPr sz="2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●"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6" name="Google Shape;16;p29"/>
          <p:cNvSpPr txBox="1">
            <a:spLocks noGrp="1"/>
          </p:cNvSpPr>
          <p:nvPr>
            <p:ph type="dt" idx="10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B3A787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7" name="Google Shape;17;p29"/>
          <p:cNvSpPr txBox="1">
            <a:spLocks noGrp="1"/>
          </p:cNvSpPr>
          <p:nvPr>
            <p:ph type="ft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B3A787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8" name="Google Shape;18;p29"/>
          <p:cNvSpPr txBox="1">
            <a:spLocks noGrp="1"/>
          </p:cNvSpPr>
          <p:nvPr>
            <p:ph type="sldNum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B3A787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B3A787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B3A787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B3A787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B3A787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B3A787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B3A787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B3A787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B3A787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" name="Google Shape;19;p29"/>
          <p:cNvSpPr/>
          <p:nvPr/>
        </p:nvSpPr>
        <p:spPr>
          <a:xfrm>
            <a:off x="1014984" y="-54"/>
            <a:ext cx="73152" cy="685805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8550" dist="38000" dir="10800000" algn="tl" rotWithShape="0">
              <a:srgbClr val="6F6A5F">
                <a:alpha val="2470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uxmag.com/articles/the-secret-to-designing-an-intuitive-user-experienc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ennydd.com/writing/designing-with-contex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Errors and Seven Flavors of Context</a:t>
            </a:r>
            <a:endParaRPr/>
          </a:p>
        </p:txBody>
      </p:sp>
      <p:sp>
        <p:nvSpPr>
          <p:cNvPr id="105" name="Google Shape;105;p1"/>
          <p:cNvSpPr txBox="1">
            <a:spLocks noGrp="1"/>
          </p:cNvSpPr>
          <p:nvPr>
            <p:ph type="subTitle" idx="1"/>
          </p:nvPr>
        </p:nvSpPr>
        <p:spPr>
          <a:xfrm>
            <a:off x="1432560" y="3733800"/>
            <a:ext cx="740664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/>
              <a:t>Samia Arshad</a:t>
            </a:r>
            <a:endParaRPr/>
          </a:p>
          <a:p>
            <a:pPr marL="27432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80"/>
              <a:buNone/>
            </a:pPr>
            <a:r>
              <a:rPr lang="en-US"/>
              <a:t>Computer Science Department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236e70fa03_0_24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2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Exercise</a:t>
            </a:r>
            <a:endParaRPr/>
          </a:p>
        </p:txBody>
      </p:sp>
      <p:sp>
        <p:nvSpPr>
          <p:cNvPr id="168" name="Google Shape;168;g2236e70fa03_0_24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200" cy="48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Using Excel to make data available for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SQL-queries.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You installed a SQL server but forgot to give it privileges to pass data through firewall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Design with Context</a:t>
            </a:r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/>
              <a:t>Context refers to the physical, digital, and social structures that surround the point of use of any system application.</a:t>
            </a:r>
            <a:endParaRPr/>
          </a:p>
          <a:p>
            <a:pPr marL="82296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None/>
            </a:pPr>
            <a:r>
              <a:rPr lang="en-US"/>
              <a:t>Its valuable in drafting product strategy, choosing which devices to support, planning your communications, and more.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Desktop context</a:t>
            </a:r>
            <a:endParaRPr/>
          </a:p>
        </p:txBody>
      </p:sp>
      <p:sp>
        <p:nvSpPr>
          <p:cNvPr id="180" name="Google Shape;180;p14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/>
              <a:t>Desktop context: point of use is uniform and familiar. User is static and free to concentrate. </a:t>
            </a:r>
            <a:endParaRPr/>
          </a:p>
          <a:p>
            <a:pPr marL="82296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None/>
            </a:pPr>
            <a:endParaRPr/>
          </a:p>
        </p:txBody>
      </p:sp>
      <p:pic>
        <p:nvPicPr>
          <p:cNvPr id="181" name="Google Shape;18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0" y="3337201"/>
            <a:ext cx="6934200" cy="2645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5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Mobile Context</a:t>
            </a:r>
            <a:endParaRPr/>
          </a:p>
        </p:txBody>
      </p:sp>
      <p:sp>
        <p:nvSpPr>
          <p:cNvPr id="187" name="Google Shape;187;p15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/>
              <a:t>Mobile context: point of use is not uniform or familiar.</a:t>
            </a:r>
            <a:endParaRPr/>
          </a:p>
          <a:p>
            <a:pPr marL="365760" lvl="0" indent="-12090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None/>
            </a:pPr>
            <a:endParaRPr/>
          </a:p>
        </p:txBody>
      </p:sp>
      <p:pic>
        <p:nvPicPr>
          <p:cNvPr id="188" name="Google Shape;18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95600" y="3048000"/>
            <a:ext cx="4343400" cy="2976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6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Seven Flavors of the Context</a:t>
            </a:r>
            <a:endParaRPr/>
          </a:p>
        </p:txBody>
      </p:sp>
      <p:sp>
        <p:nvSpPr>
          <p:cNvPr id="194" name="Google Shape;194;p16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/>
              <a:t>Following seven flavors of context cover all the important facets about different types of contextual information you might spot, and what your findings may mean for your design.</a:t>
            </a:r>
            <a:endParaRPr/>
          </a:p>
          <a:p>
            <a:pPr marL="82296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None/>
            </a:pPr>
            <a:endParaRPr sz="4000">
              <a:solidFill>
                <a:srgbClr val="FF0000"/>
              </a:solidFill>
            </a:endParaRPr>
          </a:p>
          <a:p>
            <a:pPr marL="82296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800"/>
              <a:buNone/>
            </a:pPr>
            <a:r>
              <a:rPr lang="en-US" sz="6000">
                <a:solidFill>
                  <a:srgbClr val="FF0000"/>
                </a:solidFill>
              </a:rPr>
              <a:t>DETAILS</a:t>
            </a:r>
            <a:endParaRPr sz="4800">
              <a:solidFill>
                <a:srgbClr val="FF0000"/>
              </a:solidFill>
            </a:endParaRPr>
          </a:p>
          <a:p>
            <a:pPr marL="596646" lvl="0" indent="-3517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Font typeface="Gill Sans"/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Device Context</a:t>
            </a:r>
            <a:endParaRPr/>
          </a:p>
        </p:txBody>
      </p:sp>
      <p:sp>
        <p:nvSpPr>
          <p:cNvPr id="200" name="Google Shape;200;p17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80"/>
              <a:buNone/>
            </a:pPr>
            <a:r>
              <a:rPr lang="en-US" sz="4600" i="1"/>
              <a:t>Device context</a:t>
            </a:r>
            <a:r>
              <a:rPr lang="en-US" i="1"/>
              <a:t>: </a:t>
            </a:r>
            <a:r>
              <a:rPr lang="en-US"/>
              <a:t>A device’s form and capabilities will shape a user’s approach.</a:t>
            </a:r>
            <a:endParaRPr/>
          </a:p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80"/>
              <a:buNone/>
            </a:pPr>
            <a:r>
              <a:rPr lang="en-US"/>
              <a:t>which device would be best suited for our app.</a:t>
            </a:r>
            <a:endParaRPr/>
          </a:p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80"/>
              <a:buNone/>
            </a:pPr>
            <a:endParaRPr/>
          </a:p>
          <a:p>
            <a:pPr marL="365760" lvl="0" indent="-12090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None/>
            </a:pPr>
            <a:endParaRPr/>
          </a:p>
        </p:txBody>
      </p:sp>
      <p:pic>
        <p:nvPicPr>
          <p:cNvPr id="201" name="Google Shape;20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9867" y="3694275"/>
            <a:ext cx="5334000" cy="271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Device Context</a:t>
            </a:r>
            <a:endParaRPr/>
          </a:p>
        </p:txBody>
      </p:sp>
      <p:sp>
        <p:nvSpPr>
          <p:cNvPr id="207" name="Google Shape;207;p18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  <a:buNone/>
            </a:pPr>
            <a:r>
              <a:rPr lang="en-US" i="1"/>
              <a:t>Questions to ask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What devices will this product be used on?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How about in a year’s time? Three? Five?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What can those devices do? What can’t they do?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What sort of interactions do these devices suit?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Are there unique device capabilities we can use to our advantage?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How does our site work on devices that don’t have those capabilities?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Are there device capabilities that might make life more difficult? How can we mitigate their impacts?</a:t>
            </a:r>
            <a:endParaRPr/>
          </a:p>
          <a:p>
            <a:pPr marL="365760" lvl="0" indent="-145287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Environmental Context</a:t>
            </a:r>
            <a:endParaRPr/>
          </a:p>
        </p:txBody>
      </p:sp>
      <p:sp>
        <p:nvSpPr>
          <p:cNvPr id="213" name="Google Shape;213;p19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  <a:buNone/>
            </a:pPr>
            <a:r>
              <a:rPr lang="en-US" sz="3900" i="1"/>
              <a:t>Environmental context:  </a:t>
            </a:r>
            <a:r>
              <a:rPr lang="en-US"/>
              <a:t>The physical environment around an interaction</a:t>
            </a:r>
            <a:endParaRPr/>
          </a:p>
          <a:p>
            <a:pPr marL="82296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None/>
            </a:pPr>
            <a:r>
              <a:rPr lang="en-US" i="1"/>
              <a:t>Questions to ask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Will the site be used indoors or outdoors?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Should weather conditions affect my design?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What environmental information sources are relevant to the interaction?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Will a user understand why, and how, my system is adapting to the environment?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How can I make my product feel natural within its environment?</a:t>
            </a:r>
            <a:endParaRPr/>
          </a:p>
          <a:p>
            <a:pPr marL="82296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Time Context</a:t>
            </a:r>
            <a:endParaRPr/>
          </a:p>
        </p:txBody>
      </p:sp>
      <p:sp>
        <p:nvSpPr>
          <p:cNvPr id="219" name="Google Shape;219;p20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20"/>
              <a:buNone/>
            </a:pPr>
            <a:r>
              <a:rPr lang="en-US" sz="3900" i="1"/>
              <a:t>Time context: </a:t>
            </a:r>
            <a:r>
              <a:rPr lang="en-US"/>
              <a:t>Time of use is often linked to the user’s environment, location, and activity.</a:t>
            </a:r>
            <a:endParaRPr i="1"/>
          </a:p>
          <a:p>
            <a:pPr marL="365760" lvl="0" indent="-12090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None/>
            </a:pPr>
            <a:endParaRPr/>
          </a:p>
        </p:txBody>
      </p:sp>
      <p:pic>
        <p:nvPicPr>
          <p:cNvPr id="220" name="Google Shape;22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50799" y="3458308"/>
            <a:ext cx="5343525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Time Context</a:t>
            </a:r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 i="1"/>
              <a:t>Questions to ask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Are there particular times of day that our app is best suited for?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What else is happening then?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How long will the user be interacting with our site for?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How often?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How can our design fit those patterns of use?</a:t>
            </a:r>
            <a:endParaRPr/>
          </a:p>
          <a:p>
            <a:pPr marL="365760" lvl="0" indent="-12090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36e70fa03_0_0"/>
          <p:cNvSpPr txBox="1">
            <a:spLocks noGrp="1"/>
          </p:cNvSpPr>
          <p:nvPr>
            <p:ph type="ctrTitle"/>
          </p:nvPr>
        </p:nvSpPr>
        <p:spPr>
          <a:xfrm>
            <a:off x="1432560" y="359898"/>
            <a:ext cx="7406700" cy="1472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Errors</a:t>
            </a:r>
            <a:endParaRPr/>
          </a:p>
        </p:txBody>
      </p:sp>
      <p:sp>
        <p:nvSpPr>
          <p:cNvPr id="112" name="Google Shape;112;g2236e70fa03_0_0"/>
          <p:cNvSpPr txBox="1">
            <a:spLocks noGrp="1"/>
          </p:cNvSpPr>
          <p:nvPr>
            <p:ph type="subTitle" idx="1"/>
          </p:nvPr>
        </p:nvSpPr>
        <p:spPr>
          <a:xfrm>
            <a:off x="1432550" y="1832009"/>
            <a:ext cx="7406700" cy="3228600"/>
          </a:xfrm>
          <a:prstGeom prst="rect">
            <a:avLst/>
          </a:prstGeom>
        </p:spPr>
        <p:txBody>
          <a:bodyPr spcFirstLastPara="1" wrap="square" lIns="91425" tIns="0" rIns="91425" bIns="45700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30102"/>
              <a:buFont typeface="Arial"/>
              <a:buNone/>
            </a:pPr>
            <a:r>
              <a:rPr lang="en-US" sz="3654"/>
              <a:t>Humans make frequent errors</a:t>
            </a:r>
            <a:endParaRPr sz="3654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30102"/>
              <a:buFont typeface="Arial"/>
              <a:buNone/>
            </a:pPr>
            <a:endParaRPr sz="3654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30102"/>
              <a:buFont typeface="Arial"/>
              <a:buNone/>
            </a:pPr>
            <a:r>
              <a:rPr lang="en-US" sz="3654"/>
              <a:t>Design for error prevention</a:t>
            </a:r>
            <a:endParaRPr sz="3654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30102"/>
              <a:buFont typeface="Arial"/>
              <a:buNone/>
            </a:pPr>
            <a:endParaRPr sz="3654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54"/>
              <a:t>2 Types of errors:</a:t>
            </a:r>
            <a:endParaRPr sz="3654"/>
          </a:p>
          <a:p>
            <a:pPr marL="457200" lvl="0" indent="-408430" algn="l" rtl="0">
              <a:spcBef>
                <a:spcPts val="600"/>
              </a:spcBef>
              <a:spcAft>
                <a:spcPts val="0"/>
              </a:spcAft>
              <a:buSzPct val="100000"/>
              <a:buAutoNum type="alphaUcPeriod"/>
            </a:pPr>
            <a:r>
              <a:rPr lang="en-US" sz="3654"/>
              <a:t>Slips </a:t>
            </a:r>
            <a:endParaRPr sz="3654"/>
          </a:p>
          <a:p>
            <a:pPr marL="457200" lvl="0" indent="-408430" algn="l" rtl="0">
              <a:spcBef>
                <a:spcPts val="0"/>
              </a:spcBef>
              <a:spcAft>
                <a:spcPts val="0"/>
              </a:spcAft>
              <a:buSzPct val="100000"/>
              <a:buAutoNum type="alphaUcPeriod"/>
            </a:pPr>
            <a:r>
              <a:rPr lang="en-US" sz="3654"/>
              <a:t>Mistake</a:t>
            </a:r>
            <a:endParaRPr sz="3654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Activity Context</a:t>
            </a:r>
            <a:endParaRPr/>
          </a:p>
        </p:txBody>
      </p:sp>
      <p:sp>
        <p:nvSpPr>
          <p:cNvPr id="232" name="Google Shape;232;p22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20"/>
              <a:buNone/>
            </a:pPr>
            <a:r>
              <a:rPr lang="en-US" sz="3900" i="1"/>
              <a:t>Activity context</a:t>
            </a:r>
            <a:r>
              <a:rPr lang="en-US" i="1"/>
              <a:t>: </a:t>
            </a:r>
            <a:r>
              <a:rPr lang="en-US"/>
              <a:t>What do users want to do, anyway? </a:t>
            </a:r>
            <a:endParaRPr i="1"/>
          </a:p>
          <a:p>
            <a:pPr marL="365760" lvl="0" indent="-12090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None/>
            </a:pPr>
            <a:endParaRPr/>
          </a:p>
        </p:txBody>
      </p:sp>
      <p:pic>
        <p:nvPicPr>
          <p:cNvPr id="233" name="Google Shape;23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03385" y="2819400"/>
            <a:ext cx="4962525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Activity Context</a:t>
            </a:r>
            <a:endParaRPr/>
          </a:p>
        </p:txBody>
      </p:sp>
      <p:sp>
        <p:nvSpPr>
          <p:cNvPr id="239" name="Google Shape;239;p23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 i="1"/>
              <a:t>Questions to ask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Do users have simple tasks to fulfil, or a more complex network of activities?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Are these activities or tasks digital, or do they support real-world activities?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Does the current activity have a physical component? How can we support that?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Are the interactions likely to be lean-forward, lean-back, or both?</a:t>
            </a:r>
            <a:endParaRPr/>
          </a:p>
          <a:p>
            <a:pPr marL="365760" lvl="0" indent="-12090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4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Location Context</a:t>
            </a:r>
            <a:endParaRPr/>
          </a:p>
        </p:txBody>
      </p:sp>
      <p:sp>
        <p:nvSpPr>
          <p:cNvPr id="245" name="Google Shape;245;p24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  <a:buNone/>
            </a:pPr>
            <a:r>
              <a:rPr lang="en-US" sz="3900" i="1"/>
              <a:t>Location context: </a:t>
            </a:r>
            <a:r>
              <a:rPr lang="en-US" sz="3500" i="1"/>
              <a:t>Location of usage</a:t>
            </a:r>
            <a:endParaRPr/>
          </a:p>
          <a:p>
            <a:pPr marL="82296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None/>
            </a:pPr>
            <a:r>
              <a:rPr lang="en-US" i="1"/>
              <a:t>Questions to ask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Do users have location-specific needs?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Will access to the user’s location improve the service my app can offer?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How can I best communicate why a user should grant location access?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Can I present location information in a more human-friendly format than long/lat?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How can I be sure my location assumptions are accurate?</a:t>
            </a:r>
            <a:endParaRPr/>
          </a:p>
          <a:p>
            <a:pPr marL="365760" lvl="0" indent="-13309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5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Individual Context</a:t>
            </a:r>
            <a:endParaRPr/>
          </a:p>
        </p:txBody>
      </p:sp>
      <p:sp>
        <p:nvSpPr>
          <p:cNvPr id="251" name="Google Shape;251;p25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  <a:buNone/>
            </a:pPr>
            <a:r>
              <a:rPr lang="en-US" sz="3900" i="1"/>
              <a:t>Individual context: </a:t>
            </a:r>
            <a:r>
              <a:rPr lang="en-US"/>
              <a:t>The abilities and limitations of the human body</a:t>
            </a:r>
            <a:endParaRPr/>
          </a:p>
          <a:p>
            <a:pPr marL="82296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None/>
            </a:pPr>
            <a:r>
              <a:rPr lang="en-US" i="1"/>
              <a:t>Questions to ask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Can we use any stated preferences to tailor the system to an individual user?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Is it appropriate to let users explicitly state preferences for this interaction?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What sort of emotional connection will users have with our site, and the devices they access it from?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What mental attitudes do users bring to the interaction?</a:t>
            </a:r>
            <a:endParaRPr/>
          </a:p>
          <a:p>
            <a:pPr marL="365760" lvl="0" indent="-145287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6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Social Context</a:t>
            </a:r>
            <a:endParaRPr/>
          </a:p>
        </p:txBody>
      </p:sp>
      <p:sp>
        <p:nvSpPr>
          <p:cNvPr id="257" name="Google Shape;257;p26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8229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9999"/>
              <a:buNone/>
            </a:pPr>
            <a:r>
              <a:rPr lang="en-US" sz="4200" i="1"/>
              <a:t>Social context: </a:t>
            </a:r>
            <a:r>
              <a:rPr lang="en-US"/>
              <a:t>who else is nearby to the user.</a:t>
            </a:r>
            <a:endParaRPr i="1"/>
          </a:p>
          <a:p>
            <a:pPr marL="82296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None/>
            </a:pPr>
            <a:r>
              <a:rPr lang="en-US" i="1"/>
              <a:t>Questions to ask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Will the app be used in solo, private contexts, or in public?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Are there ways to reduce any risk of embarrassment or public discomfort for the user?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Who else is involved in this activity other than the end user?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Is there benefit in asking the user to authorise my app with their social networks?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Char char="⚫"/>
            </a:pPr>
            <a:r>
              <a:rPr lang="en-US"/>
              <a:t>Does my app protect the user’s sensitive information with sufficient care?</a:t>
            </a:r>
            <a:endParaRPr/>
          </a:p>
          <a:p>
            <a:pPr marL="365760" lvl="0" indent="-145287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0000"/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Context Design Principles </a:t>
            </a:r>
            <a:endParaRPr/>
          </a:p>
        </p:txBody>
      </p:sp>
      <p:sp>
        <p:nvSpPr>
          <p:cNvPr id="263" name="Google Shape;263;p27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5760" lvl="0" indent="-28346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Context is multi-faceted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Don’t penalize people for their context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Assume gently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Allow adoptability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Revisit your decisions</a:t>
            </a:r>
            <a:endParaRPr/>
          </a:p>
          <a:p>
            <a:pPr marL="365760" lvl="0" indent="-12090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None/>
            </a:pPr>
            <a:endParaRPr/>
          </a:p>
        </p:txBody>
      </p:sp>
      <p:pic>
        <p:nvPicPr>
          <p:cNvPr id="264" name="Google Shape;26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7000" y="4320032"/>
            <a:ext cx="4495800" cy="2180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270" name="Google Shape;270;p28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365760" lvl="0" indent="-28346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Conceptual Model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Overall picture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Why conceptual model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Seven flavors of Contextual design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/>
              <a:t>Context design principles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https://uxmag.com/articles/the-secret-to-designing-an-intuitive-user-experience</a:t>
            </a:r>
            <a:endParaRPr/>
          </a:p>
          <a:p>
            <a:pPr marL="365760" lvl="0" indent="-28346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Char char="⚫"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https://www.cennydd.com/writing/designing-with-context</a:t>
            </a:r>
            <a:endParaRPr/>
          </a:p>
          <a:p>
            <a:pPr marL="82296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6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User Error - Slips</a:t>
            </a:r>
            <a:endParaRPr/>
          </a:p>
        </p:txBody>
      </p:sp>
      <p:pic>
        <p:nvPicPr>
          <p:cNvPr id="118" name="Google Shape;118;p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066800" y="1447800"/>
            <a:ext cx="4515415" cy="480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95800" y="2847975"/>
            <a:ext cx="4295775" cy="14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User Error – Mistake </a:t>
            </a:r>
            <a:endParaRPr/>
          </a:p>
        </p:txBody>
      </p:sp>
      <p:pic>
        <p:nvPicPr>
          <p:cNvPr id="125" name="Google Shape;125;p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66825" y="1547812"/>
            <a:ext cx="4295775" cy="460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48175" y="2886075"/>
            <a:ext cx="4238625" cy="15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36e70fa03_0_7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2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Slips                        Mistakes</a:t>
            </a:r>
            <a:endParaRPr/>
          </a:p>
        </p:txBody>
      </p:sp>
      <p:sp>
        <p:nvSpPr>
          <p:cNvPr id="133" name="Google Shape;133;g2236e70fa03_0_7"/>
          <p:cNvSpPr txBox="1">
            <a:spLocks noGrp="1"/>
          </p:cNvSpPr>
          <p:nvPr>
            <p:ph type="body" idx="1"/>
          </p:nvPr>
        </p:nvSpPr>
        <p:spPr>
          <a:xfrm>
            <a:off x="1435608" y="1447800"/>
            <a:ext cx="7498200" cy="48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Usually subconscious       Usually Conscious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Often by experts          Often By beginners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Avoided by feedback    Corrected by new                             knowledge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Type of Slips</a:t>
            </a:r>
            <a:endParaRPr/>
          </a:p>
        </p:txBody>
      </p:sp>
      <p:pic>
        <p:nvPicPr>
          <p:cNvPr id="139" name="Google Shape;139;p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903008" y="1447800"/>
            <a:ext cx="4563533" cy="48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4"/>
          <p:cNvSpPr txBox="1"/>
          <p:nvPr/>
        </p:nvSpPr>
        <p:spPr>
          <a:xfrm>
            <a:off x="1447800" y="3657600"/>
            <a:ext cx="17526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Doing the wrong things</a:t>
            </a:r>
            <a:endParaRPr/>
          </a:p>
        </p:txBody>
      </p:sp>
      <p:sp>
        <p:nvSpPr>
          <p:cNvPr id="141" name="Google Shape;141;p4"/>
          <p:cNvSpPr txBox="1"/>
          <p:nvPr/>
        </p:nvSpPr>
        <p:spPr>
          <a:xfrm>
            <a:off x="7391400" y="3572470"/>
            <a:ext cx="14478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Forgetting to do the right things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236e70fa03_0_14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2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Types of slips</a:t>
            </a:r>
            <a:endParaRPr/>
          </a:p>
        </p:txBody>
      </p:sp>
      <p:sp>
        <p:nvSpPr>
          <p:cNvPr id="148" name="Google Shape;148;g2236e70fa03_0_14"/>
          <p:cNvSpPr txBox="1">
            <a:spLocks noGrp="1"/>
          </p:cNvSpPr>
          <p:nvPr>
            <p:ph type="body" idx="1"/>
          </p:nvPr>
        </p:nvSpPr>
        <p:spPr>
          <a:xfrm>
            <a:off x="1370383" y="1466425"/>
            <a:ext cx="7498200" cy="48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rgbClr val="022E5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Capture slips</a:t>
            </a:r>
            <a:endParaRPr sz="1400" b="1">
              <a:solidFill>
                <a:srgbClr val="022E5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876300" lvl="0" indent="-30480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22E51"/>
              </a:buClr>
              <a:buSzPts val="1200"/>
              <a:buFont typeface="Arial"/>
              <a:buChar char="●"/>
            </a:pPr>
            <a:r>
              <a:rPr lang="en-US" sz="1200">
                <a:solidFill>
                  <a:srgbClr val="022E5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1200" b="1">
                <a:solidFill>
                  <a:srgbClr val="022E5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capture error</a:t>
            </a:r>
            <a:r>
              <a:rPr lang="en-US" sz="1200">
                <a:solidFill>
                  <a:srgbClr val="022E5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is a frequently done activity that takes over (captures) the intended action.</a:t>
            </a:r>
            <a:endParaRPr sz="1200">
              <a:solidFill>
                <a:srgbClr val="022E5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8763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2E51"/>
              </a:buClr>
              <a:buSzPts val="1200"/>
              <a:buFont typeface="Arial"/>
              <a:buChar char="●"/>
            </a:pPr>
            <a:r>
              <a:rPr lang="en-US" sz="1200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 person may inadvertently perform one action while intending to do another.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e.g. counting nos after playing cards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rgbClr val="022E5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Description Similarity slips</a:t>
            </a:r>
            <a:endParaRPr sz="1400" b="1">
              <a:solidFill>
                <a:srgbClr val="022E5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876300" lvl="0" indent="-30480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22E51"/>
              </a:buClr>
              <a:buSzPts val="1200"/>
              <a:buFont typeface="Arial"/>
              <a:buChar char="●"/>
            </a:pPr>
            <a:r>
              <a:rPr lang="en-US" sz="1200">
                <a:solidFill>
                  <a:srgbClr val="022E5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1200" b="1">
                <a:solidFill>
                  <a:srgbClr val="022E5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description error</a:t>
            </a:r>
            <a:r>
              <a:rPr lang="en-US" sz="1200">
                <a:solidFill>
                  <a:srgbClr val="022E5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is when the correct action is carried out on the wrong object.</a:t>
            </a:r>
            <a:endParaRPr sz="1200">
              <a:solidFill>
                <a:srgbClr val="022E5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8763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2E51"/>
              </a:buClr>
              <a:buSzPts val="1200"/>
              <a:buFont typeface="Arial"/>
              <a:buChar char="●"/>
            </a:pPr>
            <a:r>
              <a:rPr lang="en-US" sz="1200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Description similarity slips occur when an action is taken upon an item that is</a:t>
            </a:r>
            <a:r>
              <a:rPr lang="en-US" sz="12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similar to the</a:t>
            </a:r>
            <a:r>
              <a:rPr lang="en-US" sz="1200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one you intended.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e.g.milk pack while preparing coffee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Memory lapse slips:</a:t>
            </a:r>
            <a:endParaRPr sz="1400" b="1">
              <a:solidFill>
                <a:srgbClr val="11111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 sz="1200"/>
              <a:t>when your memory fails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/>
              <a:t> e.g. leaving for work lights on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Type of Mistakes</a:t>
            </a:r>
            <a:endParaRPr/>
          </a:p>
        </p:txBody>
      </p:sp>
      <p:pic>
        <p:nvPicPr>
          <p:cNvPr id="154" name="Google Shape;154;p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419600" y="1600200"/>
            <a:ext cx="4628843" cy="48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5"/>
          <p:cNvSpPr txBox="1"/>
          <p:nvPr/>
        </p:nvSpPr>
        <p:spPr>
          <a:xfrm>
            <a:off x="1143000" y="1600200"/>
            <a:ext cx="3429000" cy="39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Rule-Based: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Correctly access the state of the world but makes the wrong decision based on it .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wrong knowledge,mismatch with the past.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e.g. toyota new model car engine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Knowledge-Based:</a:t>
            </a:r>
            <a:endParaRPr b="1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When user incorrectly access the state of the world at 1</a:t>
            </a:r>
            <a:r>
              <a:rPr lang="en-US" sz="1800" baseline="30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st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place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.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no knowledge,novel situation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e.g. no idea of fixing engine.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"/>
          <p:cNvSpPr txBox="1"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62214"/>
              </a:buClr>
              <a:buSzPts val="4300"/>
              <a:buFont typeface="Gill Sans"/>
              <a:buNone/>
            </a:pPr>
            <a:r>
              <a:rPr lang="en-US"/>
              <a:t>Error Prevention</a:t>
            </a:r>
            <a:endParaRPr/>
          </a:p>
        </p:txBody>
      </p:sp>
      <p:pic>
        <p:nvPicPr>
          <p:cNvPr id="161" name="Google Shape;161;p11" descr="Graphical user interface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940151" y="1447800"/>
            <a:ext cx="4489248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1014</Words>
  <Application>Microsoft Office PowerPoint</Application>
  <PresentationFormat>On-screen Show (4:3)</PresentationFormat>
  <Paragraphs>140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Gill Sans</vt:lpstr>
      <vt:lpstr>Arial</vt:lpstr>
      <vt:lpstr>Roboto</vt:lpstr>
      <vt:lpstr>Noto Sans Symbols</vt:lpstr>
      <vt:lpstr>Solstice</vt:lpstr>
      <vt:lpstr>Errors and Seven Flavors of Context</vt:lpstr>
      <vt:lpstr>Errors</vt:lpstr>
      <vt:lpstr>User Error - Slips</vt:lpstr>
      <vt:lpstr>User Error – Mistake </vt:lpstr>
      <vt:lpstr>Slips                        Mistakes</vt:lpstr>
      <vt:lpstr>Type of Slips</vt:lpstr>
      <vt:lpstr>Types of slips</vt:lpstr>
      <vt:lpstr>Type of Mistakes</vt:lpstr>
      <vt:lpstr>Error Prevention</vt:lpstr>
      <vt:lpstr>Exercise</vt:lpstr>
      <vt:lpstr>Design with Context</vt:lpstr>
      <vt:lpstr>Desktop context</vt:lpstr>
      <vt:lpstr>Mobile Context</vt:lpstr>
      <vt:lpstr>Seven Flavors of the Context</vt:lpstr>
      <vt:lpstr>Device Context</vt:lpstr>
      <vt:lpstr>Device Context</vt:lpstr>
      <vt:lpstr>Environmental Context</vt:lpstr>
      <vt:lpstr>Time Context</vt:lpstr>
      <vt:lpstr>Time Context</vt:lpstr>
      <vt:lpstr>Activity Context</vt:lpstr>
      <vt:lpstr>Activity Context</vt:lpstr>
      <vt:lpstr>Location Context</vt:lpstr>
      <vt:lpstr>Individual Context</vt:lpstr>
      <vt:lpstr>Social Context</vt:lpstr>
      <vt:lpstr>Context Design Principles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Errors and Seven Flavors of Context</dc:title>
  <dc:creator>adnan</dc:creator>
  <cp:lastModifiedBy>samia arshad</cp:lastModifiedBy>
  <cp:revision>1</cp:revision>
  <dcterms:created xsi:type="dcterms:W3CDTF">2018-08-15T12:40:21Z</dcterms:created>
  <dcterms:modified xsi:type="dcterms:W3CDTF">2024-03-24T00:36:25Z</dcterms:modified>
</cp:coreProperties>
</file>